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7" r:id="rId2"/>
    <p:sldId id="278" r:id="rId3"/>
    <p:sldId id="268" r:id="rId4"/>
    <p:sldId id="279" r:id="rId5"/>
    <p:sldId id="285" r:id="rId6"/>
    <p:sldId id="284" r:id="rId7"/>
    <p:sldId id="274" r:id="rId8"/>
  </p:sldIdLst>
  <p:sldSz cx="9144000" cy="6858000" type="screen4x3"/>
  <p:notesSz cx="6797675" cy="992822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9E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1446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68743-F609-4B01-8A2F-74E08C9CCF60}" type="datetimeFigureOut">
              <a:rPr lang="ru-RU" smtClean="0"/>
              <a:pPr/>
              <a:t>15.02.2018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A0D2D5-3240-4A29-A77F-60928CB48F1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59365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68743-F609-4B01-8A2F-74E08C9CCF60}" type="datetimeFigureOut">
              <a:rPr lang="ru-RU" smtClean="0"/>
              <a:pPr/>
              <a:t>15.02.2018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A0D2D5-3240-4A29-A77F-60928CB48F1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77976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07757" y="365125"/>
            <a:ext cx="1478756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71488" y="365125"/>
            <a:ext cx="4321969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68743-F609-4B01-8A2F-74E08C9CCF60}" type="datetimeFigureOut">
              <a:rPr lang="ru-RU" smtClean="0"/>
              <a:pPr/>
              <a:t>15.02.2018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A0D2D5-3240-4A29-A77F-60928CB48F1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22413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68743-F609-4B01-8A2F-74E08C9CCF60}" type="datetimeFigureOut">
              <a:rPr lang="ru-RU" smtClean="0"/>
              <a:pPr/>
              <a:t>15.02.2018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A0D2D5-3240-4A29-A77F-60928CB48F1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64577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68743-F609-4B01-8A2F-74E08C9CCF60}" type="datetimeFigureOut">
              <a:rPr lang="ru-RU" smtClean="0"/>
              <a:pPr/>
              <a:t>15.02.2018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A0D2D5-3240-4A29-A77F-60928CB48F1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43536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71487" y="1825625"/>
            <a:ext cx="2900363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486150" y="1825625"/>
            <a:ext cx="2900363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68743-F609-4B01-8A2F-74E08C9CCF60}" type="datetimeFigureOut">
              <a:rPr lang="ru-RU" smtClean="0"/>
              <a:pPr/>
              <a:t>15.02.2018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A0D2D5-3240-4A29-A77F-60928CB48F1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14355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68743-F609-4B01-8A2F-74E08C9CCF60}" type="datetimeFigureOut">
              <a:rPr lang="ru-RU" smtClean="0"/>
              <a:pPr/>
              <a:t>15.02.2018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A0D2D5-3240-4A29-A77F-60928CB48F1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65140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68743-F609-4B01-8A2F-74E08C9CCF60}" type="datetimeFigureOut">
              <a:rPr lang="ru-RU" smtClean="0"/>
              <a:pPr/>
              <a:t>15.02.2018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A0D2D5-3240-4A29-A77F-60928CB48F1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33594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68743-F609-4B01-8A2F-74E08C9CCF60}" type="datetimeFigureOut">
              <a:rPr lang="ru-RU" smtClean="0"/>
              <a:pPr/>
              <a:t>15.02.2018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A0D2D5-3240-4A29-A77F-60928CB48F1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36299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68743-F609-4B01-8A2F-74E08C9CCF60}" type="datetimeFigureOut">
              <a:rPr lang="ru-RU" smtClean="0"/>
              <a:pPr/>
              <a:t>15.02.2018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A0D2D5-3240-4A29-A77F-60928CB48F1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56357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68743-F609-4B01-8A2F-74E08C9CCF60}" type="datetimeFigureOut">
              <a:rPr lang="ru-RU" smtClean="0"/>
              <a:pPr/>
              <a:t>15.02.2018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A0D2D5-3240-4A29-A77F-60928CB48F1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81334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lgGrid">
          <a:fgClr>
            <a:schemeClr val="accent1">
              <a:lumMod val="40000"/>
              <a:lumOff val="60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D68743-F609-4B01-8A2F-74E08C9CCF60}" type="datetimeFigureOut">
              <a:rPr lang="ru-RU" smtClean="0"/>
              <a:pPr/>
              <a:t>15.02.2018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A0D2D5-3240-4A29-A77F-60928CB48F1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69245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8.jpe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Relationship Id="rId9" Type="http://schemas.openxmlformats.org/officeDocument/2006/relationships/image" Target="../media/image1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16346" y="196960"/>
            <a:ext cx="1628984" cy="790807"/>
          </a:xfrm>
          <a:prstGeom prst="rect">
            <a:avLst/>
          </a:prstGeom>
        </p:spPr>
      </p:pic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0" y="1445740"/>
            <a:ext cx="9144000" cy="2879125"/>
          </a:xfrm>
          <a:solidFill>
            <a:schemeClr val="accent1">
              <a:lumMod val="20000"/>
              <a:lumOff val="80000"/>
            </a:schemeClr>
          </a:solidFill>
        </p:spPr>
        <p:txBody>
          <a:bodyPr anchor="ctr">
            <a:normAutofit/>
          </a:bodyPr>
          <a:lstStyle/>
          <a:p>
            <a:r>
              <a:rPr lang="ru-RU" sz="4400" b="1" dirty="0" smtClean="0">
                <a:solidFill>
                  <a:schemeClr val="accent5">
                    <a:lumMod val="50000"/>
                  </a:schemeClr>
                </a:solidFill>
                <a:latin typeface="Times New Roman Cyr" panose="02020603050405020304" pitchFamily="18" charset="-52"/>
              </a:rPr>
              <a:t>О выборе предметов и сроках подачи заявления на участие в ГИА-9 </a:t>
            </a:r>
            <a:br>
              <a:rPr lang="ru-RU" sz="4400" b="1" dirty="0" smtClean="0">
                <a:solidFill>
                  <a:schemeClr val="accent5">
                    <a:lumMod val="50000"/>
                  </a:schemeClr>
                </a:solidFill>
                <a:latin typeface="Times New Roman Cyr" panose="02020603050405020304" pitchFamily="18" charset="-52"/>
              </a:rPr>
            </a:br>
            <a:r>
              <a:rPr lang="ru-RU" sz="4400" b="1" dirty="0" smtClean="0">
                <a:solidFill>
                  <a:schemeClr val="accent5">
                    <a:lumMod val="50000"/>
                  </a:schemeClr>
                </a:solidFill>
                <a:latin typeface="Times New Roman Cyr" panose="02020603050405020304" pitchFamily="18" charset="-52"/>
              </a:rPr>
              <a:t>в 2018 году</a:t>
            </a:r>
            <a:endParaRPr lang="ru-RU" sz="4400" b="1" dirty="0">
              <a:solidFill>
                <a:schemeClr val="accent5">
                  <a:lumMod val="50000"/>
                </a:schemeClr>
              </a:solidFill>
              <a:latin typeface="Times New Roman Cyr" panose="02020603050405020304" pitchFamily="18" charset="-52"/>
            </a:endParaRPr>
          </a:p>
        </p:txBody>
      </p:sp>
      <p:sp>
        <p:nvSpPr>
          <p:cNvPr id="9" name="Подзаголовок 2"/>
          <p:cNvSpPr txBox="1">
            <a:spLocks/>
          </p:cNvSpPr>
          <p:nvPr/>
        </p:nvSpPr>
        <p:spPr>
          <a:xfrm>
            <a:off x="4992688" y="5287963"/>
            <a:ext cx="4017962" cy="1473200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sz="1800" dirty="0" smtClean="0">
                <a:solidFill>
                  <a:schemeClr val="accent5">
                    <a:lumMod val="50000"/>
                  </a:schemeClr>
                </a:solidFill>
                <a:latin typeface="Times New Roman Cyr" panose="02020603050405020304" pitchFamily="18" charset="0"/>
                <a:cs typeface="Times New Roman Cyr" panose="02020603050405020304" pitchFamily="18" charset="0"/>
              </a:rPr>
              <a:t>Руководитель Центра оценки качества образования Краснодарского края </a:t>
            </a:r>
          </a:p>
          <a:p>
            <a:pPr marL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sz="1800" dirty="0" smtClean="0">
                <a:solidFill>
                  <a:schemeClr val="accent5">
                    <a:lumMod val="50000"/>
                  </a:schemeClr>
                </a:solidFill>
                <a:latin typeface="Times New Roman Cyr" panose="02020603050405020304" pitchFamily="18" charset="0"/>
                <a:cs typeface="Times New Roman Cyr" panose="02020603050405020304" pitchFamily="18" charset="0"/>
              </a:rPr>
              <a:t>Игорь </a:t>
            </a:r>
            <a:r>
              <a:rPr lang="ru-RU" sz="1800" dirty="0" err="1" smtClean="0">
                <a:solidFill>
                  <a:schemeClr val="accent5">
                    <a:lumMod val="50000"/>
                  </a:schemeClr>
                </a:solidFill>
                <a:latin typeface="Times New Roman Cyr" panose="02020603050405020304" pitchFamily="18" charset="0"/>
                <a:cs typeface="Times New Roman Cyr" panose="02020603050405020304" pitchFamily="18" charset="0"/>
              </a:rPr>
              <a:t>Рифкатович</a:t>
            </a:r>
            <a:r>
              <a:rPr lang="ru-RU" sz="1800" dirty="0" smtClean="0">
                <a:solidFill>
                  <a:schemeClr val="accent5">
                    <a:lumMod val="50000"/>
                  </a:schemeClr>
                </a:solidFill>
                <a:latin typeface="Times New Roman Cyr" panose="02020603050405020304" pitchFamily="18" charset="0"/>
                <a:cs typeface="Times New Roman Cyr" panose="02020603050405020304" pitchFamily="18" charset="0"/>
              </a:rPr>
              <a:t> </a:t>
            </a:r>
            <a:r>
              <a:rPr lang="ru-RU" sz="1800" dirty="0" err="1" smtClean="0">
                <a:solidFill>
                  <a:schemeClr val="accent5">
                    <a:lumMod val="50000"/>
                  </a:schemeClr>
                </a:solidFill>
                <a:latin typeface="Times New Roman Cyr" panose="02020603050405020304" pitchFamily="18" charset="0"/>
                <a:cs typeface="Times New Roman Cyr" panose="02020603050405020304" pitchFamily="18" charset="0"/>
              </a:rPr>
              <a:t>Карамов</a:t>
            </a:r>
            <a:endParaRPr lang="ru-RU" sz="1800" dirty="0" smtClean="0">
              <a:solidFill>
                <a:schemeClr val="accent5">
                  <a:lumMod val="50000"/>
                </a:schemeClr>
              </a:solidFill>
              <a:latin typeface="Times New Roman Cyr" panose="02020603050405020304" pitchFamily="18" charset="0"/>
              <a:cs typeface="Times New Roman Cyr" panose="02020603050405020304" pitchFamily="18" charset="0"/>
            </a:endParaRPr>
          </a:p>
          <a:p>
            <a:pPr marL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sz="1800" dirty="0" smtClean="0">
                <a:solidFill>
                  <a:schemeClr val="accent5">
                    <a:lumMod val="50000"/>
                  </a:schemeClr>
                </a:solidFill>
                <a:latin typeface="Times New Roman Cyr" panose="02020603050405020304" pitchFamily="18" charset="0"/>
                <a:cs typeface="Times New Roman Cyr" panose="02020603050405020304" pitchFamily="18" charset="0"/>
              </a:rPr>
              <a:t>8-988-24-23-520</a:t>
            </a:r>
            <a:endParaRPr lang="en-US" sz="1800" dirty="0" smtClean="0">
              <a:solidFill>
                <a:schemeClr val="accent5">
                  <a:lumMod val="50000"/>
                </a:schemeClr>
              </a:solidFill>
              <a:latin typeface="Times New Roman Cyr" panose="02020603050405020304" pitchFamily="18" charset="0"/>
              <a:cs typeface="Times New Roman Cyr" panose="02020603050405020304" pitchFamily="18" charset="0"/>
            </a:endParaRPr>
          </a:p>
          <a:p>
            <a:pPr marL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n-US" sz="1800" b="1" dirty="0" smtClean="0">
                <a:solidFill>
                  <a:srgbClr val="FF0000"/>
                </a:solidFill>
                <a:latin typeface="Times New Roman Cyr" panose="02020603050405020304" pitchFamily="18" charset="0"/>
                <a:cs typeface="Times New Roman Cyr" panose="02020603050405020304" pitchFamily="18" charset="0"/>
              </a:rPr>
              <a:t>karamov@bk.ru</a:t>
            </a:r>
            <a:endParaRPr lang="ru-RU" sz="1800" b="1" dirty="0">
              <a:solidFill>
                <a:srgbClr val="FF0000"/>
              </a:solidFill>
              <a:latin typeface="Times New Roman Cyr" panose="02020603050405020304" pitchFamily="18" charset="0"/>
              <a:cs typeface="Times New Roman Cyr" panose="02020603050405020304" pitchFamily="18" charset="0"/>
            </a:endParaRPr>
          </a:p>
        </p:txBody>
      </p:sp>
      <p:pic>
        <p:nvPicPr>
          <p:cNvPr id="6" name="Picture 3" descr="D:\Doc\Мероприятия\2015-10-28 Совещание Рособрнадзора в Сочи\ГИА__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4453" y="5705779"/>
            <a:ext cx="1819696" cy="6375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34453" y="189965"/>
            <a:ext cx="1130638" cy="1130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509220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3" descr="D:\Doc\Мероприятия\2015-10-28 Совещание Рособрнадзора в Сочи\ГИА__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82388" y="101953"/>
            <a:ext cx="1819696" cy="6375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ятиугольник 6"/>
          <p:cNvSpPr/>
          <p:nvPr/>
        </p:nvSpPr>
        <p:spPr>
          <a:xfrm>
            <a:off x="7585" y="862353"/>
            <a:ext cx="2299507" cy="2019767"/>
          </a:xfrm>
          <a:prstGeom prst="homePlate">
            <a:avLst/>
          </a:prstGeom>
          <a:solidFill>
            <a:schemeClr val="accent5">
              <a:lumMod val="40000"/>
              <a:lumOff val="60000"/>
            </a:schemeClr>
          </a:solidFill>
          <a:ln w="38100"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ГИА-9 включает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себя</a:t>
            </a:r>
            <a:endParaRPr lang="ru-RU" sz="20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299508" y="879551"/>
            <a:ext cx="2071228" cy="2002569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38100"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19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Обязательные экзамены:</a:t>
            </a:r>
          </a:p>
          <a:p>
            <a:pPr algn="ctr"/>
            <a:r>
              <a:rPr lang="ru-RU" sz="19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Русский язык</a:t>
            </a:r>
          </a:p>
          <a:p>
            <a:pPr algn="ctr"/>
            <a:r>
              <a:rPr lang="ru-RU" sz="19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Математика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4761982" y="896748"/>
            <a:ext cx="4355589" cy="200257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38100"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Экзамены </a:t>
            </a:r>
            <a:r>
              <a:rPr lang="ru-RU" sz="1600" b="1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двум учебным </a:t>
            </a:r>
            <a:r>
              <a:rPr lang="ru-RU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предметам </a:t>
            </a:r>
            <a:endParaRPr lang="ru-RU" sz="16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выбору обучающегося из </a:t>
            </a:r>
            <a:r>
              <a:rPr lang="ru-RU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числа </a:t>
            </a:r>
            <a:endParaRPr lang="ru-RU" sz="16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учебных </a:t>
            </a:r>
            <a:r>
              <a:rPr lang="ru-RU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предметов: </a:t>
            </a:r>
            <a:endParaRPr lang="ru-RU" sz="16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физика</a:t>
            </a:r>
            <a:r>
              <a:rPr lang="ru-RU" sz="16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химия, биология, литература, </a:t>
            </a:r>
            <a:endParaRPr lang="ru-RU" sz="1600" b="1" dirty="0" smtClean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география</a:t>
            </a:r>
            <a:r>
              <a:rPr lang="ru-RU" sz="16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история, обществознание, информатика и </a:t>
            </a:r>
            <a:r>
              <a:rPr lang="ru-RU" sz="16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ИКТ, иностранные языки</a:t>
            </a:r>
            <a:r>
              <a:rPr lang="ru-RU" sz="16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1600" b="1" dirty="0" smtClean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(английский, немецкий, французский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испанский) </a:t>
            </a:r>
          </a:p>
        </p:txBody>
      </p:sp>
      <p:sp>
        <p:nvSpPr>
          <p:cNvPr id="10" name="Плюс 9"/>
          <p:cNvSpPr/>
          <p:nvPr/>
        </p:nvSpPr>
        <p:spPr>
          <a:xfrm>
            <a:off x="4426229" y="3964901"/>
            <a:ext cx="265113" cy="257175"/>
          </a:xfrm>
          <a:prstGeom prst="mathPlus">
            <a:avLst/>
          </a:prstGeom>
          <a:solidFill>
            <a:srgbClr val="9DC3E6"/>
          </a:solidFill>
          <a:ln w="38100"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ru-RU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Пятиугольник 10"/>
          <p:cNvSpPr/>
          <p:nvPr/>
        </p:nvSpPr>
        <p:spPr>
          <a:xfrm>
            <a:off x="15171" y="3058537"/>
            <a:ext cx="2284336" cy="2074180"/>
          </a:xfrm>
          <a:prstGeom prst="homePlate">
            <a:avLst/>
          </a:prstGeom>
          <a:solidFill>
            <a:schemeClr val="accent5">
              <a:lumMod val="40000"/>
              <a:lumOff val="60000"/>
            </a:schemeClr>
          </a:solidFill>
          <a:ln w="38100"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обучающихся </a:t>
            </a:r>
          </a:p>
          <a:p>
            <a:pPr algn="ctr"/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ОВЗ, детей инвалидов и инвалидов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2299508" y="3054261"/>
            <a:ext cx="2071228" cy="207845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38100"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7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Количество сдаваемых экзаменов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7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17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их желанию)</a:t>
            </a:r>
            <a:r>
              <a:rPr lang="ru-RU" sz="17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7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сокращается до </a:t>
            </a:r>
            <a:r>
              <a:rPr lang="ru-RU" sz="17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двух обязательных </a:t>
            </a:r>
            <a:r>
              <a:rPr lang="ru-RU" sz="17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экзаменов</a:t>
            </a:r>
            <a:endParaRPr lang="ru-RU" sz="17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4761983" y="3054262"/>
            <a:ext cx="2182281" cy="207845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38100"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Экзамены </a:t>
            </a:r>
            <a:endParaRPr lang="ru-RU" sz="16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u="sng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одному или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u="sng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двум </a:t>
            </a:r>
            <a:r>
              <a:rPr lang="ru-RU" sz="1600" b="1" u="sng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учебным </a:t>
            </a:r>
            <a:r>
              <a:rPr lang="ru-RU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предметам по </a:t>
            </a:r>
            <a:r>
              <a:rPr lang="ru-RU" sz="1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выбору обучающегося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ОВЗ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(по </a:t>
            </a:r>
            <a:r>
              <a:rPr lang="ru-RU" sz="1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их желанию)</a:t>
            </a:r>
            <a:endParaRPr lang="ru-RU" sz="16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Плюс 14"/>
          <p:cNvSpPr/>
          <p:nvPr/>
        </p:nvSpPr>
        <p:spPr>
          <a:xfrm>
            <a:off x="4433803" y="1769445"/>
            <a:ext cx="265113" cy="257175"/>
          </a:xfrm>
          <a:prstGeom prst="mathPlus">
            <a:avLst/>
          </a:prstGeom>
          <a:solidFill>
            <a:srgbClr val="9DC3E6"/>
          </a:solidFill>
          <a:ln w="38100"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276979" y="6116425"/>
            <a:ext cx="8625105" cy="610261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38100"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0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!</a:t>
            </a:r>
            <a:r>
              <a:rPr lang="ru-RU" sz="19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9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Общее </a:t>
            </a:r>
            <a:r>
              <a:rPr lang="ru-RU" sz="19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количество экзаменов не должно быть больше четырех </a:t>
            </a:r>
            <a:r>
              <a:rPr lang="ru-RU" sz="30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!</a:t>
            </a:r>
            <a:r>
              <a:rPr lang="ru-RU" sz="19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19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276979" y="5338421"/>
            <a:ext cx="8625105" cy="56039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38100"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9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Два учебных предмета по выбору -  могут быть </a:t>
            </a:r>
            <a:r>
              <a:rPr lang="ru-RU" sz="1900" b="1" u="sng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два иностранных языка </a:t>
            </a:r>
            <a:r>
              <a:rPr lang="ru-RU" sz="19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!</a:t>
            </a:r>
            <a:endParaRPr lang="ru-RU" sz="19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Подзаголовок 2"/>
          <p:cNvSpPr txBox="1">
            <a:spLocks/>
          </p:cNvSpPr>
          <p:nvPr/>
        </p:nvSpPr>
        <p:spPr>
          <a:xfrm>
            <a:off x="2061713" y="125753"/>
            <a:ext cx="4942936" cy="512602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sz="3200" b="1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Выбор экзаменов ГИА-9</a:t>
            </a:r>
          </a:p>
        </p:txBody>
      </p:sp>
      <p:pic>
        <p:nvPicPr>
          <p:cNvPr id="19" name="Picture 2" descr="C:\Users\Татьяна Викторовна\Desktop\картинки\inklude.png"/>
          <p:cNvPicPr/>
          <p:nvPr/>
        </p:nvPicPr>
        <p:blipFill>
          <a:blip r:embed="rId3" cstate="print">
            <a:lum/>
          </a:blip>
          <a:srcRect/>
          <a:stretch>
            <a:fillRect/>
          </a:stretch>
        </p:blipFill>
        <p:spPr bwMode="auto">
          <a:xfrm>
            <a:off x="7041334" y="3363152"/>
            <a:ext cx="2102666" cy="1376340"/>
          </a:xfrm>
          <a:prstGeom prst="rect">
            <a:avLst/>
          </a:prstGeom>
          <a:noFill/>
          <a:effectLst>
            <a:softEdge rad="127000"/>
          </a:effectLst>
        </p:spPr>
      </p:pic>
    </p:spTree>
    <p:extLst>
      <p:ext uri="{BB962C8B-B14F-4D97-AF65-F5344CB8AC3E}">
        <p14:creationId xmlns:p14="http://schemas.microsoft.com/office/powerpoint/2010/main" val="2757720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одзаголовок 2"/>
          <p:cNvSpPr txBox="1">
            <a:spLocks/>
          </p:cNvSpPr>
          <p:nvPr/>
        </p:nvSpPr>
        <p:spPr>
          <a:xfrm>
            <a:off x="1553443" y="57455"/>
            <a:ext cx="6586222" cy="512602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ru-RU" sz="3200" b="1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 </a:t>
            </a:r>
            <a:r>
              <a:rPr lang="ru-RU" sz="3200" b="1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необходимо </a:t>
            </a:r>
            <a:r>
              <a:rPr lang="ru-RU" sz="3200" b="1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обсудить?</a:t>
            </a:r>
            <a:endParaRPr lang="ru-RU" sz="3200" b="1" dirty="0">
              <a:solidFill>
                <a:schemeClr val="accent5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96191" y="749127"/>
            <a:ext cx="5079657" cy="21954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Bef>
                <a:spcPts val="1000"/>
              </a:spcBef>
              <a:buFont typeface="Wingdings" panose="05000000000000000000" pitchFamily="2" charset="2"/>
              <a:buChar char="q"/>
            </a:pPr>
            <a:r>
              <a:rPr lang="ru-RU" sz="2000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</a:t>
            </a:r>
            <a:r>
              <a:rPr lang="ru-RU" sz="2000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нение </a:t>
            </a:r>
            <a:r>
              <a:rPr lang="ru-RU" sz="2000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всех членов семейного </a:t>
            </a:r>
            <a:r>
              <a:rPr lang="ru-RU" sz="2000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совета;</a:t>
            </a:r>
          </a:p>
          <a:p>
            <a:pPr marL="342900" indent="-342900">
              <a:spcBef>
                <a:spcPts val="1000"/>
              </a:spcBef>
              <a:buFont typeface="Wingdings" panose="05000000000000000000" pitchFamily="2" charset="2"/>
              <a:buChar char="q"/>
            </a:pPr>
            <a:r>
              <a:rPr lang="ru-RU" sz="2000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Предпочтения </a:t>
            </a:r>
            <a:r>
              <a:rPr lang="ru-RU" sz="2000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Вашего ребенка в сфере профессиональной </a:t>
            </a:r>
            <a:r>
              <a:rPr lang="ru-RU" sz="2000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деятельности и в выборе специальности;</a:t>
            </a:r>
          </a:p>
          <a:p>
            <a:pPr marL="342900" indent="-342900">
              <a:spcBef>
                <a:spcPts val="1000"/>
              </a:spcBef>
              <a:buFont typeface="Wingdings" panose="05000000000000000000" pitchFamily="2" charset="2"/>
              <a:buChar char="q"/>
            </a:pPr>
            <a:r>
              <a:rPr lang="ru-RU" sz="2000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Какие предметы он хорошо знает и планирует выбрать для сдачи ГИА-9;</a:t>
            </a:r>
          </a:p>
        </p:txBody>
      </p:sp>
      <p:sp>
        <p:nvSpPr>
          <p:cNvPr id="14" name="Выноска-облако 13"/>
          <p:cNvSpPr/>
          <p:nvPr/>
        </p:nvSpPr>
        <p:spPr>
          <a:xfrm>
            <a:off x="-1" y="2954971"/>
            <a:ext cx="3338423" cy="1401473"/>
          </a:xfrm>
          <a:prstGeom prst="cloudCallout">
            <a:avLst>
              <a:gd name="adj1" fmla="val -44060"/>
              <a:gd name="adj2" fmla="val -63137"/>
            </a:avLst>
          </a:prstGeom>
          <a:solidFill>
            <a:schemeClr val="bg1"/>
          </a:solidFill>
          <a:ln w="19050">
            <a:solidFill>
              <a:schemeClr val="accent1">
                <a:shade val="50000"/>
              </a:schemeClr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5" name="Рисунок 1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61" t="5695" r="76209" b="46312"/>
          <a:stretch/>
        </p:blipFill>
        <p:spPr>
          <a:xfrm>
            <a:off x="635845" y="3376162"/>
            <a:ext cx="531112" cy="758342"/>
          </a:xfrm>
          <a:prstGeom prst="rect">
            <a:avLst/>
          </a:prstGeom>
          <a:ln>
            <a:solidFill>
              <a:schemeClr val="accent1">
                <a:shade val="50000"/>
                <a:alpha val="0"/>
              </a:schemeClr>
            </a:solidFill>
          </a:ln>
        </p:spPr>
      </p:pic>
      <p:pic>
        <p:nvPicPr>
          <p:cNvPr id="16" name="Рисунок 1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262" t="5500" r="55749" b="54856"/>
          <a:stretch/>
        </p:blipFill>
        <p:spPr>
          <a:xfrm>
            <a:off x="2396992" y="3195834"/>
            <a:ext cx="500741" cy="690125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369" t="5937" r="28836" b="52667"/>
          <a:stretch/>
        </p:blipFill>
        <p:spPr>
          <a:xfrm>
            <a:off x="1878446" y="3464906"/>
            <a:ext cx="458609" cy="609926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446" t="3529" r="1759" b="68436"/>
          <a:stretch/>
        </p:blipFill>
        <p:spPr>
          <a:xfrm>
            <a:off x="1136352" y="3468056"/>
            <a:ext cx="646260" cy="699340"/>
          </a:xfrm>
          <a:prstGeom prst="rect">
            <a:avLst/>
          </a:prstGeom>
        </p:spPr>
      </p:pic>
      <p:sp>
        <p:nvSpPr>
          <p:cNvPr id="19" name="Прямоугольник 18"/>
          <p:cNvSpPr/>
          <p:nvPr/>
        </p:nvSpPr>
        <p:spPr>
          <a:xfrm>
            <a:off x="3233831" y="3125463"/>
            <a:ext cx="5647702" cy="9694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q"/>
            </a:pPr>
            <a:r>
              <a:rPr lang="ru-RU" sz="1900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Какие у ребенка планы: </a:t>
            </a:r>
          </a:p>
          <a:p>
            <a:r>
              <a:rPr lang="ru-RU" sz="1900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900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продолжить обучение </a:t>
            </a:r>
            <a:r>
              <a:rPr lang="ru-RU" sz="19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10 классе  </a:t>
            </a:r>
            <a:r>
              <a:rPr lang="ru-RU" sz="1900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или пойти </a:t>
            </a:r>
          </a:p>
          <a:p>
            <a:r>
              <a:rPr lang="ru-RU" sz="1900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учиться в </a:t>
            </a:r>
            <a:r>
              <a:rPr lang="ru-RU" sz="19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колледж/техникум</a:t>
            </a:r>
            <a:r>
              <a:rPr lang="ru-RU" sz="1900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</p:txBody>
      </p:sp>
      <p:sp>
        <p:nvSpPr>
          <p:cNvPr id="22" name="Выноска-облако 21"/>
          <p:cNvSpPr/>
          <p:nvPr/>
        </p:nvSpPr>
        <p:spPr>
          <a:xfrm>
            <a:off x="2035207" y="4291119"/>
            <a:ext cx="3217857" cy="2194260"/>
          </a:xfrm>
          <a:prstGeom prst="cloudCallout">
            <a:avLst>
              <a:gd name="adj1" fmla="val -5403"/>
              <a:gd name="adj2" fmla="val -75857"/>
            </a:avLst>
          </a:prstGeom>
          <a:solidFill>
            <a:schemeClr val="bg1"/>
          </a:solidFill>
          <a:ln w="19050"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4" name="Рисунок 2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94490" y="4963833"/>
            <a:ext cx="746913" cy="958538"/>
          </a:xfrm>
          <a:prstGeom prst="rect">
            <a:avLst/>
          </a:prstGeom>
        </p:spPr>
      </p:pic>
      <p:sp>
        <p:nvSpPr>
          <p:cNvPr id="25" name="Прямоугольник 24"/>
          <p:cNvSpPr/>
          <p:nvPr/>
        </p:nvSpPr>
        <p:spPr>
          <a:xfrm>
            <a:off x="2704894" y="4871652"/>
            <a:ext cx="2724755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ru-RU" sz="15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sz="15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бучение в 10 классе: </a:t>
            </a:r>
            <a:r>
              <a:rPr lang="ru-RU" sz="1500" b="1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выбрать профильные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ru-RU" sz="1500" b="1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классы в </a:t>
            </a:r>
            <a:r>
              <a:rPr lang="ru-RU" sz="1500" b="1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своей </a:t>
            </a:r>
            <a:r>
              <a:rPr lang="ru-RU" sz="1500" b="1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или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ru-RU" sz="1500" b="1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другой школе</a:t>
            </a:r>
            <a:endParaRPr lang="ru-RU" sz="1500" b="1" dirty="0">
              <a:solidFill>
                <a:schemeClr val="accent5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321096" y="2993566"/>
            <a:ext cx="2860030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ru-RU" sz="1500" b="1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Выбрать </a:t>
            </a:r>
            <a:endParaRPr lang="ru-RU" sz="1500" b="1" dirty="0" smtClean="0">
              <a:solidFill>
                <a:schemeClr val="accent5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ru-RU" sz="1500" b="1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специальность</a:t>
            </a:r>
            <a:endParaRPr lang="ru-RU" sz="1500" b="1" dirty="0">
              <a:solidFill>
                <a:schemeClr val="accent5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8" name="Выноска-облако 27"/>
          <p:cNvSpPr/>
          <p:nvPr/>
        </p:nvSpPr>
        <p:spPr>
          <a:xfrm>
            <a:off x="5546785" y="4207634"/>
            <a:ext cx="3597215" cy="2300285"/>
          </a:xfrm>
          <a:prstGeom prst="cloudCallout">
            <a:avLst>
              <a:gd name="adj1" fmla="val -61332"/>
              <a:gd name="adj2" fmla="val -47381"/>
            </a:avLst>
          </a:prstGeom>
          <a:solidFill>
            <a:schemeClr val="bg1"/>
          </a:solidFill>
          <a:ln w="19050"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Прямоугольник 28"/>
          <p:cNvSpPr/>
          <p:nvPr/>
        </p:nvSpPr>
        <p:spPr>
          <a:xfrm>
            <a:off x="5375887" y="4448278"/>
            <a:ext cx="3768113" cy="17081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15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Поступающему </a:t>
            </a:r>
          </a:p>
          <a:p>
            <a:pPr algn="ctr"/>
            <a:r>
              <a:rPr lang="ru-RU" sz="15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колледж/техникум:</a:t>
            </a:r>
            <a:endParaRPr lang="ru-RU" sz="15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500" b="1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выбрать список </a:t>
            </a:r>
          </a:p>
          <a:p>
            <a:pPr algn="ctr"/>
            <a:r>
              <a:rPr lang="ru-RU" sz="1500" b="1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колледжей/техникумов, </a:t>
            </a:r>
          </a:p>
          <a:p>
            <a:pPr algn="ctr"/>
            <a:r>
              <a:rPr lang="ru-RU" sz="1500" b="1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где есть эти </a:t>
            </a:r>
            <a:r>
              <a:rPr lang="ru-RU" sz="1500" b="1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специальности</a:t>
            </a:r>
          </a:p>
          <a:p>
            <a:pPr algn="ctr"/>
            <a:r>
              <a:rPr lang="ru-RU" sz="1500" b="1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sz="1500" b="1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ознакомиться с условиями</a:t>
            </a:r>
          </a:p>
          <a:p>
            <a:pPr algn="ctr"/>
            <a:r>
              <a:rPr lang="ru-RU" sz="1500" b="1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поступления</a:t>
            </a:r>
            <a:endParaRPr lang="ru-RU" sz="1500" b="1" dirty="0">
              <a:solidFill>
                <a:schemeClr val="accent5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321096" y="6343479"/>
            <a:ext cx="8684813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sz="2200" dirty="0" smtClean="0">
                <a:solidFill>
                  <a:srgbClr val="FF0000"/>
                </a:solidFill>
              </a:rPr>
              <a:t> </a:t>
            </a:r>
            <a:r>
              <a:rPr lang="ru-RU" sz="2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марта </a:t>
            </a:r>
            <a:r>
              <a:rPr lang="ru-RU" sz="2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заканчивается период выбора предметов для сдачи ГИА-9</a:t>
            </a:r>
          </a:p>
        </p:txBody>
      </p:sp>
      <p:pic>
        <p:nvPicPr>
          <p:cNvPr id="35" name="Picture 3" descr="D:\Doc\Мероприятия\2015-10-28 Совещание Рособрнадзора в Сочи\ГИА__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367792" y="57455"/>
            <a:ext cx="1638117" cy="5739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6785" y="782025"/>
            <a:ext cx="2766781" cy="23289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5221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102770" y="1900238"/>
            <a:ext cx="8902700" cy="4957762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ГОСУДАРСТВЕННАЯ ИТОГОВАЯ АТТЕСТАЦИЯ – 9 класс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783367" y="2445393"/>
            <a:ext cx="1881187" cy="2100263"/>
          </a:xfrm>
          <a:prstGeom prst="rect">
            <a:avLst/>
          </a:prstGeom>
          <a:solidFill>
            <a:schemeClr val="accent2">
              <a:lumMod val="60000"/>
              <a:lumOff val="40000"/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3361861" y="2445392"/>
            <a:ext cx="1887537" cy="2090738"/>
          </a:xfrm>
          <a:prstGeom prst="rect">
            <a:avLst/>
          </a:prstGeom>
          <a:solidFill>
            <a:schemeClr val="accent2">
              <a:lumMod val="60000"/>
              <a:lumOff val="40000"/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764054" y="4638931"/>
            <a:ext cx="1900500" cy="2081707"/>
          </a:xfrm>
          <a:prstGeom prst="rect">
            <a:avLst/>
          </a:prstGeom>
          <a:solidFill>
            <a:schemeClr val="accent2">
              <a:lumMod val="60000"/>
              <a:lumOff val="40000"/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2" name="Прямоугольник 21"/>
          <p:cNvSpPr/>
          <p:nvPr/>
        </p:nvSpPr>
        <p:spPr>
          <a:xfrm>
            <a:off x="5942735" y="4638932"/>
            <a:ext cx="1104205" cy="2081706"/>
          </a:xfrm>
          <a:prstGeom prst="rect">
            <a:avLst/>
          </a:prstGeom>
          <a:solidFill>
            <a:schemeClr val="accent2">
              <a:lumMod val="60000"/>
              <a:lumOff val="40000"/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25" name="Picture 3" descr="D:\Doc\Мероприятия\2015-10-28 Совещание Рособрнадзора в Сочи\ГИА__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69482" y="101953"/>
            <a:ext cx="1577681" cy="5364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" name="Подзаголовок 2"/>
          <p:cNvSpPr txBox="1">
            <a:spLocks/>
          </p:cNvSpPr>
          <p:nvPr/>
        </p:nvSpPr>
        <p:spPr>
          <a:xfrm>
            <a:off x="1673525" y="55563"/>
            <a:ext cx="5795957" cy="942634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  <a:latin typeface="Times New Roman Cyr" panose="02020603050405020304" pitchFamily="18" charset="-52"/>
                <a:ea typeface="+mj-ea"/>
                <a:cs typeface="+mj-cs"/>
              </a:rPr>
              <a:t>Информация для участников ГИА-9 и их родителей</a:t>
            </a:r>
            <a:endParaRPr lang="ru-RU" b="1" dirty="0">
              <a:solidFill>
                <a:schemeClr val="accent5">
                  <a:lumMod val="50000"/>
                </a:schemeClr>
              </a:solidFill>
              <a:latin typeface="Times New Roman Cyr" panose="02020603050405020304" pitchFamily="18" charset="-52"/>
              <a:ea typeface="+mj-ea"/>
              <a:cs typeface="+mj-cs"/>
            </a:endParaRPr>
          </a:p>
        </p:txBody>
      </p:sp>
      <p:sp>
        <p:nvSpPr>
          <p:cNvPr id="27" name="Скругленный прямоугольник 26"/>
          <p:cNvSpPr/>
          <p:nvPr/>
        </p:nvSpPr>
        <p:spPr>
          <a:xfrm>
            <a:off x="102770" y="938828"/>
            <a:ext cx="8770184" cy="910009"/>
          </a:xfrm>
          <a:prstGeom prst="roundRect">
            <a:avLst/>
          </a:prstGeom>
          <a:solidFill>
            <a:schemeClr val="bg1">
              <a:alpha val="0"/>
            </a:schemeClr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900" b="1" dirty="0">
                <a:solidFill>
                  <a:srgbClr val="0070C0"/>
                </a:solidFill>
                <a:latin typeface="Times New Roman Cyr" panose="02020603050405020304" pitchFamily="18" charset="-52"/>
                <a:ea typeface="+mj-ea"/>
                <a:cs typeface="+mj-cs"/>
              </a:rPr>
              <a:t>Все памятки опубликованы на сайте </a:t>
            </a:r>
            <a:r>
              <a:rPr lang="ru-RU" sz="1900" b="1" dirty="0" smtClean="0">
                <a:solidFill>
                  <a:srgbClr val="0070C0"/>
                </a:solidFill>
                <a:latin typeface="Times New Roman Cyr" panose="02020603050405020304" pitchFamily="18" charset="-52"/>
                <a:ea typeface="+mj-ea"/>
                <a:cs typeface="+mj-cs"/>
              </a:rPr>
              <a:t>ГКУ КК ЦОКО </a:t>
            </a:r>
            <a:r>
              <a:rPr lang="en-US" sz="1900" b="1" u="sng" dirty="0">
                <a:solidFill>
                  <a:srgbClr val="0000FF"/>
                </a:solidFill>
                <a:latin typeface="Times New Roman Cyr" panose="02020603050405020304" pitchFamily="18" charset="-52"/>
                <a:ea typeface="+mj-ea"/>
                <a:cs typeface="+mj-cs"/>
              </a:rPr>
              <a:t>gas.kubannet.ru</a:t>
            </a:r>
            <a:r>
              <a:rPr lang="ru-RU" sz="1900" b="1" dirty="0">
                <a:solidFill>
                  <a:srgbClr val="0000FF"/>
                </a:solidFill>
                <a:latin typeface="Times New Roman Cyr" panose="02020603050405020304" pitchFamily="18" charset="-52"/>
                <a:ea typeface="+mj-ea"/>
                <a:cs typeface="+mj-cs"/>
              </a:rPr>
              <a:t> </a:t>
            </a:r>
          </a:p>
          <a:p>
            <a:pPr algn="ctr"/>
            <a:r>
              <a:rPr lang="ru-RU" sz="1900" b="1" dirty="0" smtClean="0">
                <a:solidFill>
                  <a:srgbClr val="0070C0"/>
                </a:solidFill>
                <a:latin typeface="Times New Roman Cyr" panose="02020603050405020304" pitchFamily="18" charset="-52"/>
                <a:ea typeface="+mj-ea"/>
                <a:cs typeface="+mj-cs"/>
              </a:rPr>
              <a:t>и </a:t>
            </a:r>
            <a:r>
              <a:rPr lang="ru-RU" sz="1900" b="1" dirty="0">
                <a:solidFill>
                  <a:srgbClr val="0070C0"/>
                </a:solidFill>
                <a:latin typeface="Times New Roman Cyr" panose="02020603050405020304" pitchFamily="18" charset="-52"/>
                <a:ea typeface="+mj-ea"/>
                <a:cs typeface="+mj-cs"/>
              </a:rPr>
              <a:t>направлены в территории для информационно-разъяснительной работы </a:t>
            </a:r>
          </a:p>
          <a:p>
            <a:pPr algn="ctr"/>
            <a:r>
              <a:rPr lang="ru-RU" sz="1900" b="1" dirty="0" smtClean="0">
                <a:solidFill>
                  <a:srgbClr val="0070C0"/>
                </a:solidFill>
                <a:latin typeface="Times New Roman Cyr" panose="02020603050405020304" pitchFamily="18" charset="-52"/>
                <a:ea typeface="+mj-ea"/>
                <a:cs typeface="+mj-cs"/>
              </a:rPr>
              <a:t>с участниками ГИА-9 и их родителями </a:t>
            </a:r>
            <a:endParaRPr lang="ru-RU" sz="1900" b="1" dirty="0">
              <a:solidFill>
                <a:srgbClr val="0070C0"/>
              </a:solidFill>
              <a:latin typeface="Times New Roman Cyr" panose="02020603050405020304" pitchFamily="18" charset="-52"/>
              <a:ea typeface="+mj-ea"/>
              <a:cs typeface="+mj-cs"/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5946705" y="2454918"/>
            <a:ext cx="2311617" cy="2081212"/>
          </a:xfrm>
          <a:prstGeom prst="rect">
            <a:avLst/>
          </a:prstGeom>
          <a:solidFill>
            <a:schemeClr val="accent2">
              <a:lumMod val="60000"/>
              <a:lumOff val="40000"/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9" name="Прямоугольник 28"/>
          <p:cNvSpPr/>
          <p:nvPr/>
        </p:nvSpPr>
        <p:spPr>
          <a:xfrm>
            <a:off x="3357891" y="4638932"/>
            <a:ext cx="1891507" cy="2091098"/>
          </a:xfrm>
          <a:prstGeom prst="rect">
            <a:avLst/>
          </a:prstGeom>
          <a:solidFill>
            <a:schemeClr val="accent2">
              <a:lumMod val="60000"/>
              <a:lumOff val="40000"/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30" name="Рисунок 29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73175" y="2520212"/>
            <a:ext cx="1501570" cy="1941099"/>
          </a:xfrm>
          <a:prstGeom prst="rect">
            <a:avLst/>
          </a:prstGeom>
          <a:ln w="12700">
            <a:solidFill>
              <a:schemeClr val="bg1">
                <a:lumMod val="50000"/>
              </a:schemeClr>
            </a:solidFill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</p:pic>
      <p:pic>
        <p:nvPicPr>
          <p:cNvPr id="31" name="Рисунок 30"/>
          <p:cNvPicPr>
            <a:picLocks noChangeAspect="1"/>
          </p:cNvPicPr>
          <p:nvPr/>
        </p:nvPicPr>
        <p:blipFill rotWithShape="1">
          <a:blip r:embed="rId4" cstate="print"/>
          <a:srcRect b="1851"/>
          <a:stretch/>
        </p:blipFill>
        <p:spPr>
          <a:xfrm>
            <a:off x="3581365" y="2518285"/>
            <a:ext cx="1500689" cy="1943026"/>
          </a:xfrm>
          <a:prstGeom prst="rect">
            <a:avLst/>
          </a:prstGeom>
          <a:ln w="12700">
            <a:solidFill>
              <a:schemeClr val="bg1">
                <a:lumMod val="50000"/>
              </a:schemeClr>
            </a:solidFill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</p:pic>
      <p:pic>
        <p:nvPicPr>
          <p:cNvPr id="32" name="Рисунок 31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421069" y="2518285"/>
            <a:ext cx="1480899" cy="1943026"/>
          </a:xfrm>
          <a:prstGeom prst="rect">
            <a:avLst/>
          </a:prstGeom>
          <a:ln w="12700">
            <a:solidFill>
              <a:schemeClr val="bg1">
                <a:lumMod val="50000"/>
              </a:schemeClr>
            </a:solidFill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</p:pic>
      <p:pic>
        <p:nvPicPr>
          <p:cNvPr id="33" name="Рисунок 32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973176" y="4719682"/>
            <a:ext cx="1501570" cy="1922658"/>
          </a:xfrm>
          <a:prstGeom prst="rect">
            <a:avLst/>
          </a:prstGeom>
          <a:ln w="12700">
            <a:solidFill>
              <a:schemeClr val="bg1">
                <a:lumMod val="50000"/>
              </a:schemeClr>
            </a:solidFill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</p:pic>
      <p:pic>
        <p:nvPicPr>
          <p:cNvPr id="34" name="Рисунок 33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3581366" y="4699451"/>
            <a:ext cx="1472916" cy="1978911"/>
          </a:xfrm>
          <a:prstGeom prst="rect">
            <a:avLst/>
          </a:prstGeom>
          <a:ln w="12700">
            <a:solidFill>
              <a:schemeClr val="bg1">
                <a:lumMod val="50000"/>
              </a:schemeClr>
            </a:solidFill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</p:pic>
      <p:pic>
        <p:nvPicPr>
          <p:cNvPr id="35" name="Рисунок 34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6049912" y="4719683"/>
            <a:ext cx="930782" cy="1922658"/>
          </a:xfrm>
          <a:prstGeom prst="rect">
            <a:avLst/>
          </a:prstGeom>
          <a:ln w="12700">
            <a:solidFill>
              <a:schemeClr val="bg1">
                <a:lumMod val="50000"/>
              </a:schemeClr>
            </a:solidFill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</p:pic>
      <p:sp>
        <p:nvSpPr>
          <p:cNvPr id="36" name="Прямоугольник 35"/>
          <p:cNvSpPr/>
          <p:nvPr/>
        </p:nvSpPr>
        <p:spPr>
          <a:xfrm>
            <a:off x="7154117" y="4638931"/>
            <a:ext cx="1104205" cy="2081706"/>
          </a:xfrm>
          <a:prstGeom prst="rect">
            <a:avLst/>
          </a:prstGeom>
          <a:solidFill>
            <a:schemeClr val="accent2">
              <a:lumMod val="60000"/>
              <a:lumOff val="40000"/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37" name="Рисунок 36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7219848" y="4718198"/>
            <a:ext cx="964087" cy="1924142"/>
          </a:xfrm>
          <a:prstGeom prst="rect">
            <a:avLst/>
          </a:prstGeom>
          <a:ln w="12700">
            <a:solidFill>
              <a:schemeClr val="bg1">
                <a:lumMod val="50000"/>
              </a:schemeClr>
            </a:solidFill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295067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3" descr="D:\Doc\Мероприятия\2015-10-28 Совещание Рособрнадзора в Сочи\ГИА__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470475" y="107342"/>
            <a:ext cx="1578564" cy="572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10595"/>
            <a:ext cx="9144000" cy="51424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77329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 descr="D:\Doc\Мероприятия\2015-10-28 Совещание Рособрнадзора в Сочи\ГИА__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65436" y="90090"/>
            <a:ext cx="1500926" cy="484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 Box 5"/>
          <p:cNvSpPr txBox="1">
            <a:spLocks noChangeArrowheads="1"/>
          </p:cNvSpPr>
          <p:nvPr/>
        </p:nvSpPr>
        <p:spPr bwMode="auto">
          <a:xfrm>
            <a:off x="1504311" y="-78721"/>
            <a:ext cx="6234670" cy="8874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 eaLnBrk="1" hangingPunct="1">
              <a:defRPr/>
            </a:pPr>
            <a:r>
              <a:rPr lang="ru-RU" altLang="ru-RU" sz="25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Форма заявлений на участие в </a:t>
            </a:r>
          </a:p>
          <a:p>
            <a:pPr algn="ctr" eaLnBrk="1" hangingPunct="1">
              <a:defRPr/>
            </a:pPr>
            <a:r>
              <a:rPr lang="ru-RU" altLang="ru-RU" sz="25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ГИА-9 и изменение перечня предметов</a:t>
            </a:r>
            <a:endParaRPr lang="ru-RU" altLang="ru-RU" sz="2500" b="1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/>
          <p:nvPr/>
        </p:nvPicPr>
        <p:blipFill rotWithShape="1">
          <a:blip r:embed="rId3" cstate="print"/>
          <a:srcRect l="18943" t="19277" r="18600" b="7028"/>
          <a:stretch/>
        </p:blipFill>
        <p:spPr bwMode="auto">
          <a:xfrm>
            <a:off x="7689" y="811870"/>
            <a:ext cx="4809401" cy="3267474"/>
          </a:xfrm>
          <a:prstGeom prst="rect">
            <a:avLst/>
          </a:prstGeom>
          <a:ln w="12700">
            <a:solidFill>
              <a:schemeClr val="bg1">
                <a:lumMod val="50000"/>
              </a:schemeClr>
            </a:solidFill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6" name="Рисунок 5"/>
          <p:cNvPicPr/>
          <p:nvPr/>
        </p:nvPicPr>
        <p:blipFill rotWithShape="1">
          <a:blip r:embed="rId4" cstate="print"/>
          <a:srcRect l="19218" t="19033" r="18462" b="8004"/>
          <a:stretch/>
        </p:blipFill>
        <p:spPr bwMode="auto">
          <a:xfrm>
            <a:off x="3797399" y="3480284"/>
            <a:ext cx="5348377" cy="3377716"/>
          </a:xfrm>
          <a:prstGeom prst="rect">
            <a:avLst/>
          </a:prstGeom>
          <a:ln w="12700">
            <a:solidFill>
              <a:schemeClr val="bg1">
                <a:lumMod val="50000"/>
              </a:schemeClr>
            </a:solidFill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8" name="Скругленный прямоугольник 7"/>
          <p:cNvSpPr/>
          <p:nvPr/>
        </p:nvSpPr>
        <p:spPr>
          <a:xfrm>
            <a:off x="1955162" y="1298326"/>
            <a:ext cx="330837" cy="237265"/>
          </a:xfrm>
          <a:prstGeom prst="roundRect">
            <a:avLst/>
          </a:prstGeom>
          <a:solidFill>
            <a:schemeClr val="accent1">
              <a:alpha val="0"/>
            </a:schemeClr>
          </a:solidFill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5967883" y="3977380"/>
            <a:ext cx="303522" cy="275443"/>
          </a:xfrm>
          <a:prstGeom prst="roundRect">
            <a:avLst/>
          </a:prstGeom>
          <a:solidFill>
            <a:schemeClr val="accent1">
              <a:alpha val="0"/>
            </a:schemeClr>
          </a:solidFill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Text Box 7"/>
          <p:cNvSpPr txBox="1">
            <a:spLocks noChangeArrowheads="1"/>
          </p:cNvSpPr>
          <p:nvPr/>
        </p:nvSpPr>
        <p:spPr bwMode="auto">
          <a:xfrm>
            <a:off x="-1" y="3969909"/>
            <a:ext cx="4079269" cy="29546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eaLnBrk="1" hangingPunct="1">
              <a:defRPr/>
            </a:pPr>
            <a:r>
              <a:rPr lang="ru-RU" altLang="ru-RU" sz="1700" b="1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Обучающийся вправе изменить перечень указанных в з</a:t>
            </a:r>
            <a:r>
              <a:rPr lang="ru-RU" altLang="ru-RU" sz="1700" b="1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ru-RU" altLang="ru-RU" sz="1700" b="1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явлении экзаменов </a:t>
            </a:r>
            <a:r>
              <a:rPr lang="ru-RU" altLang="ru-RU" sz="17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после 1 марта:</a:t>
            </a:r>
          </a:p>
          <a:p>
            <a:pPr marL="285750" indent="-285750" eaLnBrk="1" hangingPunct="1">
              <a:buFont typeface="Wingdings" panose="05000000000000000000" pitchFamily="2" charset="2"/>
              <a:buChar char="q"/>
              <a:defRPr/>
            </a:pPr>
            <a:r>
              <a:rPr lang="ru-RU" altLang="ru-RU" sz="1700" b="1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только при наличии у них</a:t>
            </a:r>
          </a:p>
          <a:p>
            <a:pPr eaLnBrk="1" hangingPunct="1">
              <a:defRPr/>
            </a:pPr>
            <a:r>
              <a:rPr lang="ru-RU" altLang="ru-RU" sz="1700" b="1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уважительных причин (болезнь </a:t>
            </a:r>
          </a:p>
          <a:p>
            <a:pPr eaLnBrk="1" hangingPunct="1">
              <a:defRPr/>
            </a:pPr>
            <a:r>
              <a:rPr lang="ru-RU" altLang="ru-RU" sz="1700" b="1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или иные обстоятельства, подтвержденные документально);</a:t>
            </a:r>
          </a:p>
          <a:p>
            <a:pPr marL="285750" indent="-285750" eaLnBrk="1" hangingPunct="1">
              <a:buFont typeface="Wingdings" panose="05000000000000000000" pitchFamily="2" charset="2"/>
              <a:buChar char="q"/>
              <a:defRPr/>
            </a:pPr>
            <a:r>
              <a:rPr lang="ru-RU" altLang="ru-RU" sz="1700" b="1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обучающийся подает заявление в</a:t>
            </a:r>
          </a:p>
          <a:p>
            <a:pPr eaLnBrk="1" hangingPunct="1">
              <a:defRPr/>
            </a:pPr>
            <a:r>
              <a:rPr lang="ru-RU" altLang="ru-RU" sz="1700" b="1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ГЭК </a:t>
            </a:r>
            <a:r>
              <a:rPr lang="ru-RU" altLang="ru-RU" sz="17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позднее чем за две недели </a:t>
            </a:r>
            <a:r>
              <a:rPr lang="ru-RU" altLang="ru-RU" sz="1700" b="1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 начала соответствующих экзаменов</a:t>
            </a:r>
          </a:p>
          <a:p>
            <a:pPr>
              <a:defRPr/>
            </a:pPr>
            <a:r>
              <a:rPr lang="ru-RU" alt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(п.9 </a:t>
            </a:r>
            <a:r>
              <a:rPr lang="ru-RU" alt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Порядка проведения ГИА-9</a:t>
            </a:r>
            <a:r>
              <a:rPr lang="ru-RU" alt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altLang="ru-RU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Text Box 7"/>
          <p:cNvSpPr txBox="1">
            <a:spLocks noChangeArrowheads="1"/>
          </p:cNvSpPr>
          <p:nvPr/>
        </p:nvSpPr>
        <p:spPr bwMode="auto">
          <a:xfrm>
            <a:off x="4817090" y="875265"/>
            <a:ext cx="4326910" cy="26776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eaLnBrk="1" hangingPunct="1">
              <a:defRPr/>
            </a:pPr>
            <a:r>
              <a:rPr lang="ru-RU" altLang="ru-RU" sz="1700" b="1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подаче заявления в форме ГВЭ обучающемуся необходимо:</a:t>
            </a:r>
          </a:p>
          <a:p>
            <a:pPr marL="285750" indent="-285750" eaLnBrk="1" hangingPunct="1">
              <a:spcBef>
                <a:spcPts val="600"/>
              </a:spcBef>
              <a:buFont typeface="Wingdings" panose="05000000000000000000" pitchFamily="2" charset="2"/>
              <a:buChar char="q"/>
              <a:defRPr/>
            </a:pPr>
            <a:r>
              <a:rPr lang="ru-RU" altLang="ru-RU" sz="1700" b="1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указать форму сдачи экзамена –</a:t>
            </a:r>
          </a:p>
          <a:p>
            <a:pPr eaLnBrk="1" hangingPunct="1">
              <a:defRPr/>
            </a:pPr>
            <a:r>
              <a:rPr lang="ru-RU" altLang="ru-RU" sz="17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ru-RU" altLang="ru-RU" sz="17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стная</a:t>
            </a:r>
            <a:r>
              <a:rPr lang="ru-RU" altLang="ru-RU" sz="1700" b="1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или </a:t>
            </a:r>
            <a:r>
              <a:rPr lang="ru-RU" altLang="ru-RU" sz="17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письменная;</a:t>
            </a:r>
            <a:endParaRPr lang="ru-RU" altLang="ru-RU" sz="1700" b="1" dirty="0">
              <a:solidFill>
                <a:schemeClr val="accent5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eaLnBrk="1" hangingPunct="1">
              <a:spcBef>
                <a:spcPts val="600"/>
              </a:spcBef>
              <a:buFont typeface="Wingdings" panose="05000000000000000000" pitchFamily="2" charset="2"/>
              <a:buChar char="q"/>
              <a:defRPr/>
            </a:pPr>
            <a:r>
              <a:rPr lang="ru-RU" altLang="ru-RU" sz="1700" b="1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altLang="ru-RU" sz="1700" b="1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ри выборе письменной формы ГВЭ</a:t>
            </a:r>
          </a:p>
          <a:p>
            <a:pPr eaLnBrk="1" hangingPunct="1">
              <a:defRPr/>
            </a:pPr>
            <a:r>
              <a:rPr lang="ru-RU" altLang="ru-RU" sz="1700" b="1" u="sng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русскому языку </a:t>
            </a:r>
            <a:r>
              <a:rPr lang="ru-RU" altLang="ru-RU" sz="1700" b="1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необходимо</a:t>
            </a:r>
          </a:p>
          <a:p>
            <a:pPr eaLnBrk="1" hangingPunct="1">
              <a:defRPr/>
            </a:pPr>
            <a:r>
              <a:rPr lang="ru-RU" altLang="ru-RU" sz="1700" b="1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дополнительно указать форму</a:t>
            </a:r>
          </a:p>
          <a:p>
            <a:pPr eaLnBrk="1" hangingPunct="1">
              <a:defRPr/>
            </a:pPr>
            <a:r>
              <a:rPr lang="ru-RU" altLang="ru-RU" sz="1700" b="1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проведения – </a:t>
            </a:r>
            <a:r>
              <a:rPr lang="ru-RU" altLang="ru-RU" sz="17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сочинение</a:t>
            </a:r>
            <a:r>
              <a:rPr lang="ru-RU" altLang="ru-RU" sz="1700" b="1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altLang="ru-RU" sz="17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изложение</a:t>
            </a:r>
            <a:r>
              <a:rPr lang="ru-RU" altLang="ru-RU" sz="1700" b="1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</a:t>
            </a:r>
          </a:p>
          <a:p>
            <a:pPr eaLnBrk="1" hangingPunct="1">
              <a:defRPr/>
            </a:pPr>
            <a:r>
              <a:rPr lang="ru-RU" altLang="ru-RU" sz="1700" b="1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творческим заданием или </a:t>
            </a:r>
            <a:r>
              <a:rPr lang="ru-RU" altLang="ru-RU" sz="17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диктант</a:t>
            </a:r>
            <a:endParaRPr lang="ru-RU" altLang="ru-RU" sz="17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475781" y="1081528"/>
            <a:ext cx="3191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17" name="TextBox 16"/>
          <p:cNvSpPr txBox="1"/>
          <p:nvPr/>
        </p:nvSpPr>
        <p:spPr>
          <a:xfrm>
            <a:off x="2475781" y="1230817"/>
            <a:ext cx="3191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18" name="TextBox 17"/>
          <p:cNvSpPr txBox="1"/>
          <p:nvPr/>
        </p:nvSpPr>
        <p:spPr>
          <a:xfrm>
            <a:off x="2475781" y="1563010"/>
            <a:ext cx="3191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19" name="TextBox 18"/>
          <p:cNvSpPr txBox="1"/>
          <p:nvPr/>
        </p:nvSpPr>
        <p:spPr>
          <a:xfrm>
            <a:off x="2475781" y="1712299"/>
            <a:ext cx="3191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20" name="TextBox 19"/>
          <p:cNvSpPr txBox="1"/>
          <p:nvPr/>
        </p:nvSpPr>
        <p:spPr>
          <a:xfrm>
            <a:off x="6546116" y="3631466"/>
            <a:ext cx="3191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21" name="TextBox 20"/>
          <p:cNvSpPr txBox="1"/>
          <p:nvPr/>
        </p:nvSpPr>
        <p:spPr>
          <a:xfrm>
            <a:off x="6553538" y="3785243"/>
            <a:ext cx="3191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22" name="TextBox 21"/>
          <p:cNvSpPr txBox="1"/>
          <p:nvPr/>
        </p:nvSpPr>
        <p:spPr>
          <a:xfrm>
            <a:off x="6553538" y="4154664"/>
            <a:ext cx="3191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23" name="TextBox 22"/>
          <p:cNvSpPr txBox="1"/>
          <p:nvPr/>
        </p:nvSpPr>
        <p:spPr>
          <a:xfrm>
            <a:off x="6553538" y="4308352"/>
            <a:ext cx="3191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24" name="Прямоугольник с двумя усеченными противолежащими углами 23"/>
          <p:cNvSpPr/>
          <p:nvPr/>
        </p:nvSpPr>
        <p:spPr>
          <a:xfrm>
            <a:off x="2635370" y="3631466"/>
            <a:ext cx="875581" cy="259047"/>
          </a:xfrm>
          <a:prstGeom prst="snip2DiagRect">
            <a:avLst/>
          </a:prstGeom>
          <a:solidFill>
            <a:schemeClr val="accent1">
              <a:alpha val="0"/>
            </a:schemeClr>
          </a:solidFill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Прямоугольник с двумя усеченными противолежащими углами 24"/>
          <p:cNvSpPr/>
          <p:nvPr/>
        </p:nvSpPr>
        <p:spPr>
          <a:xfrm>
            <a:off x="6729202" y="6467615"/>
            <a:ext cx="875581" cy="259047"/>
          </a:xfrm>
          <a:prstGeom prst="snip2DiagRect">
            <a:avLst/>
          </a:prstGeom>
          <a:solidFill>
            <a:schemeClr val="accent1">
              <a:alpha val="0"/>
            </a:schemeClr>
          </a:solidFill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517031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662326" y="78601"/>
            <a:ext cx="7881036" cy="95626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800" b="1" u="sng" dirty="0">
              <a:solidFill>
                <a:srgbClr val="9E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77769" y="2088291"/>
            <a:ext cx="7309738" cy="2127979"/>
          </a:xfrm>
          <a:prstGeom prst="rect">
            <a:avLst/>
          </a:prstGeom>
        </p:spPr>
      </p:pic>
      <p:pic>
        <p:nvPicPr>
          <p:cNvPr id="6" name="Picture 3" descr="D:\Doc\Мероприятия\2015-10-28 Совещание Рособрнадзора в Сочи\ГИА__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432858" y="82742"/>
            <a:ext cx="1578564" cy="572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317752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Презентация1" id="{6626F60A-33C3-4997-AEC2-87D4F9F82A70}" vid="{3AB17E42-025B-4CAD-9FDA-8FE78DC8E37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Видеоконференция ЦОКО 2</Template>
  <TotalTime>961</TotalTime>
  <Words>375</Words>
  <Application>Microsoft Office PowerPoint</Application>
  <PresentationFormat>Экран (4:3)</PresentationFormat>
  <Paragraphs>80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4" baseType="lpstr">
      <vt:lpstr>Arial</vt:lpstr>
      <vt:lpstr>Calibri</vt:lpstr>
      <vt:lpstr>Calibri Light</vt:lpstr>
      <vt:lpstr>Times New Roman</vt:lpstr>
      <vt:lpstr>Times New Roman Cyr</vt:lpstr>
      <vt:lpstr>Wingdings</vt:lpstr>
      <vt:lpstr>Тема Office</vt:lpstr>
      <vt:lpstr>О выборе предметов и сроках подачи заявления на участие в ГИА-9  в 2018 году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     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Q17</dc:creator>
  <cp:lastModifiedBy>Q17</cp:lastModifiedBy>
  <cp:revision>117</cp:revision>
  <cp:lastPrinted>2018-02-08T07:16:57Z</cp:lastPrinted>
  <dcterms:created xsi:type="dcterms:W3CDTF">2016-10-12T15:15:15Z</dcterms:created>
  <dcterms:modified xsi:type="dcterms:W3CDTF">2018-02-15T13:21:19Z</dcterms:modified>
</cp:coreProperties>
</file>